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8" r:id="rId6"/>
    <p:sldId id="257" r:id="rId7"/>
    <p:sldId id="269" r:id="rId8"/>
    <p:sldId id="270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0A9"/>
    <a:srgbClr val="CD2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80" d="100"/>
          <a:sy n="80" d="100"/>
        </p:scale>
        <p:origin x="6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323" y="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Attrition Rate by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D2027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0.38600000000000001</c:v>
                </c:pt>
                <c:pt idx="1">
                  <c:v>0.21199999999999999</c:v>
                </c:pt>
                <c:pt idx="2">
                  <c:v>0.113</c:v>
                </c:pt>
                <c:pt idx="3">
                  <c:v>0.107</c:v>
                </c:pt>
                <c:pt idx="4">
                  <c:v>0.16400000000000001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ED-4297-82AB-24A2E6ADD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axId val="308150272"/>
        <c:axId val="30814896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3650A9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0.16</c:v>
                </c:pt>
                <c:pt idx="1">
                  <c:v>0.16</c:v>
                </c:pt>
                <c:pt idx="2">
                  <c:v>0.16</c:v>
                </c:pt>
                <c:pt idx="3">
                  <c:v>0.16</c:v>
                </c:pt>
                <c:pt idx="4">
                  <c:v>0.16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EA-4E43-8ACD-81998EE9B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1601912"/>
        <c:axId val="591594696"/>
      </c:lineChart>
      <c:catAx>
        <c:axId val="30815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48960"/>
        <c:crosses val="autoZero"/>
        <c:auto val="1"/>
        <c:lblAlgn val="ctr"/>
        <c:lblOffset val="100"/>
        <c:noMultiLvlLbl val="0"/>
      </c:catAx>
      <c:valAx>
        <c:axId val="30814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50272"/>
        <c:crosses val="autoZero"/>
        <c:crossBetween val="between"/>
      </c:valAx>
      <c:valAx>
        <c:axId val="591594696"/>
        <c:scaling>
          <c:orientation val="minMax"/>
          <c:max val="0.45"/>
          <c:min val="0"/>
        </c:scaling>
        <c:delete val="1"/>
        <c:axPos val="r"/>
        <c:numFmt formatCode="0%" sourceLinked="1"/>
        <c:majorTickMark val="out"/>
        <c:minorTickMark val="none"/>
        <c:tickLblPos val="nextTo"/>
        <c:crossAx val="591601912"/>
        <c:crosses val="max"/>
        <c:crossBetween val="between"/>
      </c:valAx>
      <c:catAx>
        <c:axId val="591601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1594696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Attrition Rate by Job</a:t>
            </a:r>
            <a:r>
              <a:rPr lang="en-US" baseline="0" dirty="0"/>
              <a:t> Role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D2027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Sales Representative</c:v>
                </c:pt>
                <c:pt idx="1">
                  <c:v>Laboratory Technician</c:v>
                </c:pt>
                <c:pt idx="2">
                  <c:v>Human Resources</c:v>
                </c:pt>
                <c:pt idx="3">
                  <c:v>Sales Executive</c:v>
                </c:pt>
                <c:pt idx="4">
                  <c:v>Research Scientist</c:v>
                </c:pt>
                <c:pt idx="5">
                  <c:v>Manufacturing Director</c:v>
                </c:pt>
                <c:pt idx="6">
                  <c:v>Healthcare Representative</c:v>
                </c:pt>
                <c:pt idx="7">
                  <c:v>Manager</c:v>
                </c:pt>
                <c:pt idx="8">
                  <c:v>Research Director</c:v>
                </c:pt>
              </c:strCache>
            </c:strRef>
          </c:cat>
          <c:val>
            <c:numRef>
              <c:f>Sheet1!$B$2:$B$10</c:f>
              <c:numCache>
                <c:formatCode>0.00%</c:formatCode>
                <c:ptCount val="9"/>
                <c:pt idx="0">
                  <c:v>0.39759036144578314</c:v>
                </c:pt>
                <c:pt idx="1">
                  <c:v>0.23938223938223938</c:v>
                </c:pt>
                <c:pt idx="2">
                  <c:v>0.23076923076923078</c:v>
                </c:pt>
                <c:pt idx="3">
                  <c:v>0.17484662576687116</c:v>
                </c:pt>
                <c:pt idx="4">
                  <c:v>0.16095890410958905</c:v>
                </c:pt>
                <c:pt idx="5">
                  <c:v>6.8965517241379309E-2</c:v>
                </c:pt>
                <c:pt idx="6">
                  <c:v>6.8702290076335881E-2</c:v>
                </c:pt>
                <c:pt idx="7">
                  <c:v>4.9019607843137254E-2</c:v>
                </c:pt>
                <c:pt idx="8">
                  <c:v>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ED-4297-82AB-24A2E6ADD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axId val="308150272"/>
        <c:axId val="30814896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3650A9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Sales Representative</c:v>
                </c:pt>
                <c:pt idx="1">
                  <c:v>Laboratory Technician</c:v>
                </c:pt>
                <c:pt idx="2">
                  <c:v>Human Resources</c:v>
                </c:pt>
                <c:pt idx="3">
                  <c:v>Sales Executive</c:v>
                </c:pt>
                <c:pt idx="4">
                  <c:v>Research Scientist</c:v>
                </c:pt>
                <c:pt idx="5">
                  <c:v>Manufacturing Director</c:v>
                </c:pt>
                <c:pt idx="6">
                  <c:v>Healthcare Representative</c:v>
                </c:pt>
                <c:pt idx="7">
                  <c:v>Manager</c:v>
                </c:pt>
                <c:pt idx="8">
                  <c:v>Research Director</c:v>
                </c:pt>
              </c:strCache>
            </c:strRef>
          </c:cat>
          <c:val>
            <c:numRef>
              <c:f>Sheet1!$C$2:$C$10</c:f>
              <c:numCache>
                <c:formatCode>0%</c:formatCode>
                <c:ptCount val="9"/>
                <c:pt idx="0">
                  <c:v>0.16</c:v>
                </c:pt>
                <c:pt idx="1">
                  <c:v>0.16</c:v>
                </c:pt>
                <c:pt idx="2">
                  <c:v>0.16</c:v>
                </c:pt>
                <c:pt idx="3">
                  <c:v>0.16</c:v>
                </c:pt>
                <c:pt idx="4">
                  <c:v>0.16</c:v>
                </c:pt>
                <c:pt idx="5">
                  <c:v>0.16</c:v>
                </c:pt>
                <c:pt idx="6">
                  <c:v>0.16</c:v>
                </c:pt>
                <c:pt idx="7">
                  <c:v>0.16</c:v>
                </c:pt>
                <c:pt idx="8">
                  <c:v>0.16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EA-4E43-8ACD-81998EE9B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1601912"/>
        <c:axId val="591594696"/>
      </c:lineChart>
      <c:catAx>
        <c:axId val="30815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48960"/>
        <c:crosses val="autoZero"/>
        <c:auto val="1"/>
        <c:lblAlgn val="ctr"/>
        <c:lblOffset val="100"/>
        <c:noMultiLvlLbl val="0"/>
      </c:catAx>
      <c:valAx>
        <c:axId val="30814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50272"/>
        <c:crosses val="autoZero"/>
        <c:crossBetween val="between"/>
      </c:valAx>
      <c:valAx>
        <c:axId val="591594696"/>
        <c:scaling>
          <c:orientation val="minMax"/>
          <c:max val="0.45"/>
          <c:min val="0"/>
        </c:scaling>
        <c:delete val="1"/>
        <c:axPos val="r"/>
        <c:numFmt formatCode="0%" sourceLinked="1"/>
        <c:majorTickMark val="out"/>
        <c:minorTickMark val="none"/>
        <c:tickLblPos val="nextTo"/>
        <c:crossAx val="591601912"/>
        <c:crosses val="max"/>
        <c:crossBetween val="between"/>
      </c:valAx>
      <c:catAx>
        <c:axId val="591601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1594696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Attrition Rate by Job Involvement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D2027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0.00%</c:formatCode>
                <c:ptCount val="4"/>
                <c:pt idx="0">
                  <c:v>0.33734939759036142</c:v>
                </c:pt>
                <c:pt idx="1">
                  <c:v>0.18933333333333333</c:v>
                </c:pt>
                <c:pt idx="2">
                  <c:v>0.14400921658986174</c:v>
                </c:pt>
                <c:pt idx="3">
                  <c:v>9.0277777777777776E-2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ED-4297-82AB-24A2E6ADD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axId val="308150272"/>
        <c:axId val="30814896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3650A9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0.16</c:v>
                </c:pt>
                <c:pt idx="1">
                  <c:v>0.16</c:v>
                </c:pt>
                <c:pt idx="2">
                  <c:v>0.16</c:v>
                </c:pt>
                <c:pt idx="3">
                  <c:v>0.16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EA-4E43-8ACD-81998EE9B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1601912"/>
        <c:axId val="591594696"/>
      </c:lineChart>
      <c:catAx>
        <c:axId val="30815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48960"/>
        <c:crosses val="autoZero"/>
        <c:auto val="1"/>
        <c:lblAlgn val="ctr"/>
        <c:lblOffset val="100"/>
        <c:noMultiLvlLbl val="0"/>
      </c:catAx>
      <c:valAx>
        <c:axId val="30814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150272"/>
        <c:crosses val="autoZero"/>
        <c:crossBetween val="between"/>
      </c:valAx>
      <c:valAx>
        <c:axId val="591594696"/>
        <c:scaling>
          <c:orientation val="minMax"/>
          <c:max val="0.45"/>
          <c:min val="0"/>
        </c:scaling>
        <c:delete val="1"/>
        <c:axPos val="r"/>
        <c:numFmt formatCode="0%" sourceLinked="1"/>
        <c:majorTickMark val="out"/>
        <c:minorTickMark val="none"/>
        <c:tickLblPos val="nextTo"/>
        <c:crossAx val="591601912"/>
        <c:crosses val="max"/>
        <c:crossBetween val="between"/>
      </c:valAx>
      <c:catAx>
        <c:axId val="591601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1594696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Average Age by</a:t>
            </a:r>
            <a:r>
              <a:rPr lang="en-US" sz="1200" baseline="0" dirty="0"/>
              <a:t> Job Role</a:t>
            </a:r>
            <a:endParaRPr 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4.0708556578261799E-2"/>
                  <c:y val="-6.89277439144355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DE3-416E-A4FC-BB048B7D7EB7}"/>
                </c:ext>
              </c:extLst>
            </c:dLbl>
            <c:dLbl>
              <c:idx val="1"/>
              <c:layout>
                <c:manualLayout>
                  <c:x val="-2.667112327541292E-2"/>
                  <c:y val="-6.89277439144355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E3-416E-A4FC-BB048B7D7EB7}"/>
                </c:ext>
              </c:extLst>
            </c:dLbl>
            <c:dLbl>
              <c:idx val="2"/>
              <c:layout>
                <c:manualLayout>
                  <c:x val="-2.3863636614843114E-2"/>
                  <c:y val="-5.74397865953629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E3-416E-A4FC-BB048B7D7EB7}"/>
                </c:ext>
              </c:extLst>
            </c:dLbl>
            <c:dLbl>
              <c:idx val="3"/>
              <c:layout>
                <c:manualLayout>
                  <c:x val="-3.0882353266267613E-2"/>
                  <c:y val="-5.16958079358266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DE3-416E-A4FC-BB048B7D7EB7}"/>
                </c:ext>
              </c:extLst>
            </c:dLbl>
            <c:dLbl>
              <c:idx val="4"/>
              <c:layout>
                <c:manualLayout>
                  <c:x val="-3.649732658740712E-2"/>
                  <c:y val="-4.02078506167540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DE3-416E-A4FC-BB048B7D7EB7}"/>
                </c:ext>
              </c:extLst>
            </c:dLbl>
            <c:dLbl>
              <c:idx val="5"/>
              <c:layout>
                <c:manualLayout>
                  <c:x val="-2.5267379945128107E-2"/>
                  <c:y val="-3.44638719572177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E3-416E-A4FC-BB048B7D7EB7}"/>
                </c:ext>
              </c:extLst>
            </c:dLbl>
            <c:dLbl>
              <c:idx val="6"/>
              <c:layout>
                <c:manualLayout>
                  <c:x val="-2.6671123275412895E-2"/>
                  <c:y val="-4.02078506167541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DE3-416E-A4FC-BB048B7D7EB7}"/>
                </c:ext>
              </c:extLst>
            </c:dLbl>
            <c:dLbl>
              <c:idx val="7"/>
              <c:layout>
                <c:manualLayout>
                  <c:x val="-2.9478609935982777E-2"/>
                  <c:y val="-5.16958079358266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DE3-416E-A4FC-BB048B7D7EB7}"/>
                </c:ext>
              </c:extLst>
            </c:dLbl>
            <c:dLbl>
              <c:idx val="8"/>
              <c:layout>
                <c:manualLayout>
                  <c:x val="-2.1056149954273441E-2"/>
                  <c:y val="-4.59518292762903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DE3-416E-A4FC-BB048B7D7EB7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CD2027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Manager</c:v>
                </c:pt>
                <c:pt idx="1">
                  <c:v>Research Director</c:v>
                </c:pt>
                <c:pt idx="2">
                  <c:v>Healthcare Representative</c:v>
                </c:pt>
                <c:pt idx="3">
                  <c:v>Manufacturing Director</c:v>
                </c:pt>
                <c:pt idx="4">
                  <c:v>Sales Executive</c:v>
                </c:pt>
                <c:pt idx="5">
                  <c:v>Human Resources</c:v>
                </c:pt>
                <c:pt idx="6">
                  <c:v>Research Scientist</c:v>
                </c:pt>
                <c:pt idx="7">
                  <c:v>Laboratory Technician</c:v>
                </c:pt>
                <c:pt idx="8">
                  <c:v>Sales Representative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46.764705882352942</c:v>
                </c:pt>
                <c:pt idx="1">
                  <c:v>44</c:v>
                </c:pt>
                <c:pt idx="2">
                  <c:v>39.809160305343511</c:v>
                </c:pt>
                <c:pt idx="3">
                  <c:v>38.296551724137935</c:v>
                </c:pt>
                <c:pt idx="4">
                  <c:v>36.889570552147241</c:v>
                </c:pt>
                <c:pt idx="5">
                  <c:v>35.5</c:v>
                </c:pt>
                <c:pt idx="6">
                  <c:v>34.236301369863014</c:v>
                </c:pt>
                <c:pt idx="7">
                  <c:v>34.096525096525099</c:v>
                </c:pt>
                <c:pt idx="8">
                  <c:v>30.361445783132531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78-4EF3-BB03-1DD2B96B0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2252248"/>
        <c:axId val="632251592"/>
      </c:lineChart>
      <c:catAx>
        <c:axId val="632252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251592"/>
        <c:crosses val="autoZero"/>
        <c:auto val="1"/>
        <c:lblAlgn val="ctr"/>
        <c:lblOffset val="100"/>
        <c:noMultiLvlLbl val="0"/>
      </c:catAx>
      <c:valAx>
        <c:axId val="632251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252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Relationship</a:t>
            </a:r>
            <a:r>
              <a:rPr lang="en-US" sz="1400" baseline="0" dirty="0"/>
              <a:t> between Job Involvement and Job Satisfaction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Satisfaction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Job Involvement 1</c:v>
                </c:pt>
                <c:pt idx="1">
                  <c:v>Job Involvement 2</c:v>
                </c:pt>
                <c:pt idx="2">
                  <c:v>Job Involvement 3</c:v>
                </c:pt>
                <c:pt idx="3">
                  <c:v>Job Involvement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</c:v>
                </c:pt>
                <c:pt idx="1">
                  <c:v>75</c:v>
                </c:pt>
                <c:pt idx="2">
                  <c:v>166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85-4D91-8F25-D000B49A73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Satisfaction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Job Involvement 1</c:v>
                </c:pt>
                <c:pt idx="1">
                  <c:v>Job Involvement 2</c:v>
                </c:pt>
                <c:pt idx="2">
                  <c:v>Job Involvement 3</c:v>
                </c:pt>
                <c:pt idx="3">
                  <c:v>Job Involvement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81</c:v>
                </c:pt>
                <c:pt idx="2">
                  <c:v>164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85-4D91-8F25-D000B49A73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Satisfaction 3</c:v>
                </c:pt>
              </c:strCache>
            </c:strRef>
          </c:tx>
          <c:spPr>
            <a:solidFill>
              <a:srgbClr val="3650A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Job Involvement 1</c:v>
                </c:pt>
                <c:pt idx="1">
                  <c:v>Job Involvement 2</c:v>
                </c:pt>
                <c:pt idx="2">
                  <c:v>Job Involvement 3</c:v>
                </c:pt>
                <c:pt idx="3">
                  <c:v>Job Involvement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28</c:v>
                </c:pt>
                <c:pt idx="1">
                  <c:v>108</c:v>
                </c:pt>
                <c:pt idx="2">
                  <c:v>263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85-4D91-8F25-D000B49A73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Satisfaction 4</c:v>
                </c:pt>
              </c:strCache>
            </c:strRef>
          </c:tx>
          <c:spPr>
            <a:solidFill>
              <a:srgbClr val="CD202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Job Involvement 1</c:v>
                </c:pt>
                <c:pt idx="1">
                  <c:v>Job Involvement 2</c:v>
                </c:pt>
                <c:pt idx="2">
                  <c:v>Job Involvement 3</c:v>
                </c:pt>
                <c:pt idx="3">
                  <c:v>Job Involvement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31</c:v>
                </c:pt>
                <c:pt idx="1">
                  <c:v>111</c:v>
                </c:pt>
                <c:pt idx="2">
                  <c:v>275</c:v>
                </c:pt>
                <c:pt idx="3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59-4302-8A38-9A044A731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8886232"/>
        <c:axId val="628885904"/>
      </c:barChart>
      <c:catAx>
        <c:axId val="62888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885904"/>
        <c:crosses val="autoZero"/>
        <c:auto val="1"/>
        <c:lblAlgn val="ctr"/>
        <c:lblOffset val="100"/>
        <c:noMultiLvlLbl val="0"/>
      </c:catAx>
      <c:valAx>
        <c:axId val="62888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886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Relationship</a:t>
            </a:r>
            <a:r>
              <a:rPr lang="en-US" sz="1400" baseline="0" dirty="0"/>
              <a:t> between Salary Increase and Job Rating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3650A9"/>
              </a:solidFill>
            </a:ln>
            <a:effectLst/>
          </c:spPr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  <c:pt idx="7">
                  <c:v>18</c:v>
                </c:pt>
                <c:pt idx="8">
                  <c:v>19</c:v>
                </c:pt>
                <c:pt idx="9">
                  <c:v>20</c:v>
                </c:pt>
                <c:pt idx="10">
                  <c:v>21</c:v>
                </c:pt>
                <c:pt idx="11">
                  <c:v>22</c:v>
                </c:pt>
                <c:pt idx="12">
                  <c:v>23</c:v>
                </c:pt>
                <c:pt idx="13">
                  <c:v>24</c:v>
                </c:pt>
                <c:pt idx="14">
                  <c:v>25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210</c:v>
                </c:pt>
                <c:pt idx="1">
                  <c:v>198</c:v>
                </c:pt>
                <c:pt idx="2">
                  <c:v>209</c:v>
                </c:pt>
                <c:pt idx="3">
                  <c:v>201</c:v>
                </c:pt>
                <c:pt idx="4">
                  <c:v>101</c:v>
                </c:pt>
                <c:pt idx="5">
                  <c:v>78</c:v>
                </c:pt>
                <c:pt idx="6">
                  <c:v>82</c:v>
                </c:pt>
                <c:pt idx="7">
                  <c:v>89</c:v>
                </c:pt>
                <c:pt idx="8">
                  <c:v>76</c:v>
                </c:pt>
                <c:pt idx="9">
                  <c:v>55</c:v>
                </c:pt>
                <c:pt idx="10">
                  <c:v>48</c:v>
                </c:pt>
                <c:pt idx="11">
                  <c:v>56</c:v>
                </c:pt>
                <c:pt idx="12">
                  <c:v>28</c:v>
                </c:pt>
                <c:pt idx="13">
                  <c:v>21</c:v>
                </c:pt>
                <c:pt idx="1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C7-49D6-929F-FF9819479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39853760"/>
        <c:axId val="6398508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CD2027"/>
              </a:solidFill>
              <a:round/>
            </a:ln>
            <a:effectLst/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  <c:pt idx="7">
                  <c:v>18</c:v>
                </c:pt>
                <c:pt idx="8">
                  <c:v>19</c:v>
                </c:pt>
                <c:pt idx="9">
                  <c:v>20</c:v>
                </c:pt>
                <c:pt idx="10">
                  <c:v>21</c:v>
                </c:pt>
                <c:pt idx="11">
                  <c:v>22</c:v>
                </c:pt>
                <c:pt idx="12">
                  <c:v>23</c:v>
                </c:pt>
                <c:pt idx="13">
                  <c:v>24</c:v>
                </c:pt>
                <c:pt idx="14">
                  <c:v>25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C7-49D6-929F-FF9819479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0215736"/>
        <c:axId val="650218688"/>
      </c:lineChart>
      <c:catAx>
        <c:axId val="63985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850808"/>
        <c:crosses val="autoZero"/>
        <c:auto val="1"/>
        <c:lblAlgn val="ctr"/>
        <c:lblOffset val="100"/>
        <c:noMultiLvlLbl val="0"/>
      </c:catAx>
      <c:valAx>
        <c:axId val="639850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853760"/>
        <c:crosses val="autoZero"/>
        <c:crossBetween val="between"/>
      </c:valAx>
      <c:valAx>
        <c:axId val="65021868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215736"/>
        <c:crosses val="max"/>
        <c:crossBetween val="between"/>
      </c:valAx>
      <c:catAx>
        <c:axId val="6502157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50218688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0.1266</cdr:x>
      <cdr:y>0.27019</cdr:y>
    </cdr:from>
    <cdr:to>
      <cdr:x>0.17073</cdr:x>
      <cdr:y>0.33615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5FFB9791-04DD-4B29-A982-12415A024DAE}"/>
            </a:ext>
          </a:extLst>
        </cdr:cNvPr>
        <cdr:cNvSpPr/>
      </cdr:nvSpPr>
      <cdr:spPr>
        <a:xfrm xmlns:a="http://schemas.openxmlformats.org/drawingml/2006/main">
          <a:off x="1352550" y="1111941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pPr algn="ctr"/>
          <a:r>
            <a:rPr lang="en-US" dirty="0"/>
            <a:t>38</a:t>
          </a:r>
        </a:p>
      </cdr:txBody>
    </cdr:sp>
  </cdr:relSizeAnchor>
  <cdr:relSizeAnchor xmlns:cdr="http://schemas.openxmlformats.org/drawingml/2006/chartDrawing">
    <cdr:from>
      <cdr:x>0.12556</cdr:x>
      <cdr:y>0.28061</cdr:y>
    </cdr:from>
    <cdr:to>
      <cdr:x>0.16969</cdr:x>
      <cdr:y>0.34657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9F445101-8177-4656-ADAF-C450F9FD7595}"/>
            </a:ext>
          </a:extLst>
        </cdr:cNvPr>
        <cdr:cNvSpPr/>
      </cdr:nvSpPr>
      <cdr:spPr>
        <a:xfrm xmlns:a="http://schemas.openxmlformats.org/drawingml/2006/main">
          <a:off x="1341438" y="1154803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38</a:t>
          </a:r>
        </a:p>
      </cdr:txBody>
    </cdr:sp>
  </cdr:relSizeAnchor>
  <cdr:relSizeAnchor xmlns:cdr="http://schemas.openxmlformats.org/drawingml/2006/chartDrawing">
    <cdr:from>
      <cdr:x>0.31174</cdr:x>
      <cdr:y>0.55642</cdr:y>
    </cdr:from>
    <cdr:to>
      <cdr:x>0.35588</cdr:x>
      <cdr:y>0.62238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A8A4B05D-2B4F-42B2-8E88-5E9F7CC8EB60}"/>
            </a:ext>
          </a:extLst>
        </cdr:cNvPr>
        <cdr:cNvSpPr/>
      </cdr:nvSpPr>
      <cdr:spPr>
        <a:xfrm xmlns:a="http://schemas.openxmlformats.org/drawingml/2006/main">
          <a:off x="3330576" y="2289866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112</a:t>
          </a:r>
        </a:p>
      </cdr:txBody>
    </cdr:sp>
  </cdr:relSizeAnchor>
  <cdr:relSizeAnchor xmlns:cdr="http://schemas.openxmlformats.org/drawingml/2006/chartDrawing">
    <cdr:from>
      <cdr:x>0.49674</cdr:x>
      <cdr:y>0.73347</cdr:y>
    </cdr:from>
    <cdr:to>
      <cdr:x>0.54087</cdr:x>
      <cdr:y>0.79944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A8A4B05D-2B4F-42B2-8E88-5E9F7CC8EB60}"/>
            </a:ext>
          </a:extLst>
        </cdr:cNvPr>
        <cdr:cNvSpPr/>
      </cdr:nvSpPr>
      <cdr:spPr>
        <a:xfrm xmlns:a="http://schemas.openxmlformats.org/drawingml/2006/main">
          <a:off x="5307013" y="3018529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51</a:t>
          </a:r>
        </a:p>
      </cdr:txBody>
    </cdr:sp>
  </cdr:relSizeAnchor>
  <cdr:relSizeAnchor xmlns:cdr="http://schemas.openxmlformats.org/drawingml/2006/chartDrawing">
    <cdr:from>
      <cdr:x>0.68337</cdr:x>
      <cdr:y>0.77051</cdr:y>
    </cdr:from>
    <cdr:to>
      <cdr:x>0.7275</cdr:x>
      <cdr:y>0.83647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A8A4B05D-2B4F-42B2-8E88-5E9F7CC8EB60}"/>
            </a:ext>
          </a:extLst>
        </cdr:cNvPr>
        <cdr:cNvSpPr/>
      </cdr:nvSpPr>
      <cdr:spPr>
        <a:xfrm xmlns:a="http://schemas.openxmlformats.org/drawingml/2006/main">
          <a:off x="7300913" y="3170932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25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0.28485</cdr:x>
      <cdr:y>0.5109</cdr:y>
    </cdr:from>
    <cdr:to>
      <cdr:x>0.32898</cdr:x>
      <cdr:y>0.57686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5FFB9791-04DD-4B29-A982-12415A024DAE}"/>
            </a:ext>
          </a:extLst>
        </cdr:cNvPr>
        <cdr:cNvSpPr/>
      </cdr:nvSpPr>
      <cdr:spPr>
        <a:xfrm xmlns:a="http://schemas.openxmlformats.org/drawingml/2006/main">
          <a:off x="3043238" y="2102541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pPr algn="ctr"/>
          <a:r>
            <a:rPr lang="en-US" dirty="0"/>
            <a:t>12</a:t>
          </a:r>
        </a:p>
      </cdr:txBody>
    </cdr:sp>
  </cdr:relSizeAnchor>
  <cdr:relSizeAnchor xmlns:cdr="http://schemas.openxmlformats.org/drawingml/2006/chartDrawing">
    <cdr:from>
      <cdr:x>0.07385</cdr:x>
      <cdr:y>0.24357</cdr:y>
    </cdr:from>
    <cdr:to>
      <cdr:x>0.11798</cdr:x>
      <cdr:y>0.30954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9F445101-8177-4656-ADAF-C450F9FD7595}"/>
            </a:ext>
          </a:extLst>
        </cdr:cNvPr>
        <cdr:cNvSpPr/>
      </cdr:nvSpPr>
      <cdr:spPr>
        <a:xfrm xmlns:a="http://schemas.openxmlformats.org/drawingml/2006/main">
          <a:off x="788988" y="1002403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33</a:t>
          </a:r>
        </a:p>
      </cdr:txBody>
    </cdr:sp>
  </cdr:relSizeAnchor>
  <cdr:relSizeAnchor xmlns:cdr="http://schemas.openxmlformats.org/drawingml/2006/chartDrawing">
    <cdr:from>
      <cdr:x>0.1798</cdr:x>
      <cdr:y>0.5</cdr:y>
    </cdr:from>
    <cdr:to>
      <cdr:x>0.22393</cdr:x>
      <cdr:y>0.56596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A8A4B05D-2B4F-42B2-8E88-5E9F7CC8EB60}"/>
            </a:ext>
          </a:extLst>
        </cdr:cNvPr>
        <cdr:cNvSpPr/>
      </cdr:nvSpPr>
      <cdr:spPr>
        <a:xfrm xmlns:a="http://schemas.openxmlformats.org/drawingml/2006/main">
          <a:off x="1920877" y="2057696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62</a:t>
          </a:r>
        </a:p>
      </cdr:txBody>
    </cdr:sp>
  </cdr:relSizeAnchor>
  <cdr:relSizeAnchor xmlns:cdr="http://schemas.openxmlformats.org/drawingml/2006/chartDrawing">
    <cdr:from>
      <cdr:x>0.38886</cdr:x>
      <cdr:y>0.61852</cdr:y>
    </cdr:from>
    <cdr:to>
      <cdr:x>0.43299</cdr:x>
      <cdr:y>0.68448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A8A4B05D-2B4F-42B2-8E88-5E9F7CC8EB60}"/>
            </a:ext>
          </a:extLst>
        </cdr:cNvPr>
        <cdr:cNvSpPr/>
      </cdr:nvSpPr>
      <cdr:spPr>
        <a:xfrm xmlns:a="http://schemas.openxmlformats.org/drawingml/2006/main">
          <a:off x="4154488" y="2545453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57</a:t>
          </a:r>
        </a:p>
      </cdr:txBody>
    </cdr:sp>
  </cdr:relSizeAnchor>
  <cdr:relSizeAnchor xmlns:cdr="http://schemas.openxmlformats.org/drawingml/2006/chartDrawing">
    <cdr:from>
      <cdr:x>0.59734</cdr:x>
      <cdr:y>0.76935</cdr:y>
    </cdr:from>
    <cdr:to>
      <cdr:x>0.64147</cdr:x>
      <cdr:y>0.83531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A8A4B05D-2B4F-42B2-8E88-5E9F7CC8EB60}"/>
            </a:ext>
          </a:extLst>
        </cdr:cNvPr>
        <cdr:cNvSpPr/>
      </cdr:nvSpPr>
      <cdr:spPr>
        <a:xfrm xmlns:a="http://schemas.openxmlformats.org/drawingml/2006/main">
          <a:off x="6381751" y="3166169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10</a:t>
          </a:r>
        </a:p>
      </cdr:txBody>
    </cdr:sp>
  </cdr:relSizeAnchor>
  <cdr:relSizeAnchor xmlns:cdr="http://schemas.openxmlformats.org/drawingml/2006/chartDrawing">
    <cdr:from>
      <cdr:x>0.7795</cdr:x>
      <cdr:y>0.4566</cdr:y>
    </cdr:from>
    <cdr:to>
      <cdr:x>0.99213</cdr:x>
      <cdr:y>0.59595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C98CC643-BF2E-4CDD-8EED-62B3486A31F9}"/>
            </a:ext>
          </a:extLst>
        </cdr:cNvPr>
        <cdr:cNvGrpSpPr/>
      </cdr:nvGrpSpPr>
      <cdr:grpSpPr>
        <a:xfrm xmlns:a="http://schemas.openxmlformats.org/drawingml/2006/main">
          <a:off x="8327931" y="1879102"/>
          <a:ext cx="2271713" cy="573482"/>
          <a:chOff x="8327931" y="1879102"/>
          <a:chExt cx="2271713" cy="573482"/>
        </a:xfrm>
      </cdr:grpSpPr>
      <cdr:sp macro="" textlink="">
        <cdr:nvSpPr>
          <cdr:cNvPr id="2" name="Rectangle 1">
            <a:extLst xmlns:a="http://schemas.openxmlformats.org/drawingml/2006/main">
              <a:ext uri="{FF2B5EF4-FFF2-40B4-BE49-F238E27FC236}">
                <a16:creationId xmlns:a16="http://schemas.microsoft.com/office/drawing/2014/main" id="{B94B9739-837D-4DC8-BCA4-8244D8541446}"/>
              </a:ext>
            </a:extLst>
          </cdr:cNvPr>
          <cdr:cNvSpPr/>
        </cdr:nvSpPr>
        <cdr:spPr>
          <a:xfrm xmlns:a="http://schemas.openxmlformats.org/drawingml/2006/main">
            <a:off x="8856568" y="1879102"/>
            <a:ext cx="1743076" cy="357187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 lIns="0" tIns="0" rIns="0" bIns="0"/>
          <a:lstStyle xmlns:a="http://schemas.openxmlformats.org/drawingml/2006/main"/>
          <a:p xmlns:a="http://schemas.openxmlformats.org/drawingml/2006/main">
            <a:r>
              <a:rPr lang="en-US" dirty="0" err="1">
                <a:solidFill>
                  <a:srgbClr val="3650A9"/>
                </a:solidFill>
              </a:rPr>
              <a:t>DDSAnalytics</a:t>
            </a:r>
            <a:r>
              <a:rPr lang="en-US" dirty="0">
                <a:solidFill>
                  <a:srgbClr val="3650A9"/>
                </a:solidFill>
              </a:rPr>
              <a:t> Attrition Rate (16.12%)</a:t>
            </a:r>
          </a:p>
        </cdr:txBody>
      </cdr:sp>
      <cdr:sp macro="" textlink="">
        <cdr:nvSpPr>
          <cdr:cNvPr id="3" name="Arrow: Bent 2">
            <a:extLst xmlns:a="http://schemas.openxmlformats.org/drawingml/2006/main">
              <a:ext uri="{FF2B5EF4-FFF2-40B4-BE49-F238E27FC236}">
                <a16:creationId xmlns:a16="http://schemas.microsoft.com/office/drawing/2014/main" id="{BD17972D-C5D2-45D4-80C4-668B8AE461C6}"/>
              </a:ext>
            </a:extLst>
          </cdr:cNvPr>
          <cdr:cNvSpPr/>
        </cdr:nvSpPr>
        <cdr:spPr>
          <a:xfrm xmlns:a="http://schemas.openxmlformats.org/drawingml/2006/main" rot="5400000" flipV="1">
            <a:off x="8311262" y="1964428"/>
            <a:ext cx="504825" cy="471487"/>
          </a:xfrm>
          <a:prstGeom xmlns:a="http://schemas.openxmlformats.org/drawingml/2006/main" prst="bentArrow">
            <a:avLst>
              <a:gd name="adj1" fmla="val 22170"/>
              <a:gd name="adj2" fmla="val 25000"/>
              <a:gd name="adj3" fmla="val 33490"/>
              <a:gd name="adj4" fmla="val 45637"/>
            </a:avLst>
          </a:prstGeom>
          <a:solidFill xmlns:a="http://schemas.openxmlformats.org/drawingml/2006/main">
            <a:srgbClr val="CD2027"/>
          </a:solidFill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en-US"/>
          </a:p>
        </cdr:txBody>
      </cdr:sp>
    </cdr:grp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0.13581</cdr:x>
      <cdr:y>0.28061</cdr:y>
    </cdr:from>
    <cdr:to>
      <cdr:x>0.17994</cdr:x>
      <cdr:y>0.34657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9F445101-8177-4656-ADAF-C450F9FD7595}"/>
            </a:ext>
          </a:extLst>
        </cdr:cNvPr>
        <cdr:cNvSpPr/>
      </cdr:nvSpPr>
      <cdr:spPr>
        <a:xfrm xmlns:a="http://schemas.openxmlformats.org/drawingml/2006/main">
          <a:off x="1450976" y="1154803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28</a:t>
          </a:r>
        </a:p>
      </cdr:txBody>
    </cdr:sp>
  </cdr:relSizeAnchor>
  <cdr:relSizeAnchor xmlns:cdr="http://schemas.openxmlformats.org/drawingml/2006/chartDrawing">
    <cdr:from>
      <cdr:x>0.37638</cdr:x>
      <cdr:y>0.61505</cdr:y>
    </cdr:from>
    <cdr:to>
      <cdr:x>0.42051</cdr:x>
      <cdr:y>0.68101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A8A4B05D-2B4F-42B2-8E88-5E9F7CC8EB60}"/>
            </a:ext>
          </a:extLst>
        </cdr:cNvPr>
        <cdr:cNvSpPr/>
      </cdr:nvSpPr>
      <cdr:spPr>
        <a:xfrm xmlns:a="http://schemas.openxmlformats.org/drawingml/2006/main">
          <a:off x="4021138" y="2531166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71</a:t>
          </a:r>
        </a:p>
      </cdr:txBody>
    </cdr:sp>
  </cdr:relSizeAnchor>
  <cdr:relSizeAnchor xmlns:cdr="http://schemas.openxmlformats.org/drawingml/2006/chartDrawing">
    <cdr:from>
      <cdr:x>0.61026</cdr:x>
      <cdr:y>0.65594</cdr:y>
    </cdr:from>
    <cdr:to>
      <cdr:x>0.65439</cdr:x>
      <cdr:y>0.7219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A8A4B05D-2B4F-42B2-8E88-5E9F7CC8EB60}"/>
            </a:ext>
          </a:extLst>
        </cdr:cNvPr>
        <cdr:cNvSpPr/>
      </cdr:nvSpPr>
      <cdr:spPr>
        <a:xfrm xmlns:a="http://schemas.openxmlformats.org/drawingml/2006/main">
          <a:off x="6519864" y="2699444"/>
          <a:ext cx="471487" cy="271462"/>
        </a:xfrm>
        <a:prstGeom xmlns:a="http://schemas.openxmlformats.org/drawingml/2006/main" prst="rect">
          <a:avLst/>
        </a:prstGeom>
        <a:solidFill xmlns:a="http://schemas.openxmlformats.org/drawingml/2006/main">
          <a:srgbClr val="CD2027"/>
        </a:solidFill>
        <a:ln xmlns:a="http://schemas.openxmlformats.org/drawingml/2006/main">
          <a:solidFill>
            <a:srgbClr val="CD2027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125</a:t>
          </a:r>
        </a:p>
      </cdr:txBody>
    </cdr:sp>
  </cdr:relSizeAnchor>
  <cdr:relSizeAnchor xmlns:cdr="http://schemas.openxmlformats.org/drawingml/2006/chartDrawing">
    <cdr:from>
      <cdr:x>0.7795</cdr:x>
      <cdr:y>0.4566</cdr:y>
    </cdr:from>
    <cdr:to>
      <cdr:x>0.99213</cdr:x>
      <cdr:y>0.59595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C98CC643-BF2E-4CDD-8EED-62B3486A31F9}"/>
            </a:ext>
          </a:extLst>
        </cdr:cNvPr>
        <cdr:cNvGrpSpPr/>
      </cdr:nvGrpSpPr>
      <cdr:grpSpPr>
        <a:xfrm xmlns:a="http://schemas.openxmlformats.org/drawingml/2006/main">
          <a:off x="8327931" y="1879102"/>
          <a:ext cx="2271713" cy="573482"/>
          <a:chOff x="8327931" y="1879102"/>
          <a:chExt cx="2271713" cy="573482"/>
        </a:xfrm>
      </cdr:grpSpPr>
      <cdr:sp macro="" textlink="">
        <cdr:nvSpPr>
          <cdr:cNvPr id="2" name="Rectangle 1">
            <a:extLst xmlns:a="http://schemas.openxmlformats.org/drawingml/2006/main">
              <a:ext uri="{FF2B5EF4-FFF2-40B4-BE49-F238E27FC236}">
                <a16:creationId xmlns:a16="http://schemas.microsoft.com/office/drawing/2014/main" id="{B94B9739-837D-4DC8-BCA4-8244D8541446}"/>
              </a:ext>
            </a:extLst>
          </cdr:cNvPr>
          <cdr:cNvSpPr/>
        </cdr:nvSpPr>
        <cdr:spPr>
          <a:xfrm xmlns:a="http://schemas.openxmlformats.org/drawingml/2006/main">
            <a:off x="8856568" y="1879102"/>
            <a:ext cx="1743076" cy="357187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 lIns="0" tIns="0" rIns="0" bIns="0"/>
          <a:lstStyle xmlns:a="http://schemas.openxmlformats.org/drawingml/2006/main"/>
          <a:p xmlns:a="http://schemas.openxmlformats.org/drawingml/2006/main">
            <a:r>
              <a:rPr lang="en-US" dirty="0" err="1">
                <a:solidFill>
                  <a:srgbClr val="3650A9"/>
                </a:solidFill>
              </a:rPr>
              <a:t>DDSAnalytics</a:t>
            </a:r>
            <a:r>
              <a:rPr lang="en-US" dirty="0">
                <a:solidFill>
                  <a:srgbClr val="3650A9"/>
                </a:solidFill>
              </a:rPr>
              <a:t> Attrition Rate (16.12%)</a:t>
            </a:r>
          </a:p>
        </cdr:txBody>
      </cdr:sp>
      <cdr:sp macro="" textlink="">
        <cdr:nvSpPr>
          <cdr:cNvPr id="3" name="Arrow: Bent 2">
            <a:extLst xmlns:a="http://schemas.openxmlformats.org/drawingml/2006/main">
              <a:ext uri="{FF2B5EF4-FFF2-40B4-BE49-F238E27FC236}">
                <a16:creationId xmlns:a16="http://schemas.microsoft.com/office/drawing/2014/main" id="{BD17972D-C5D2-45D4-80C4-668B8AE461C6}"/>
              </a:ext>
            </a:extLst>
          </cdr:cNvPr>
          <cdr:cNvSpPr/>
        </cdr:nvSpPr>
        <cdr:spPr>
          <a:xfrm xmlns:a="http://schemas.openxmlformats.org/drawingml/2006/main" rot="5400000" flipV="1">
            <a:off x="8311262" y="1964428"/>
            <a:ext cx="504825" cy="471487"/>
          </a:xfrm>
          <a:prstGeom xmlns:a="http://schemas.openxmlformats.org/drawingml/2006/main" prst="bentArrow">
            <a:avLst>
              <a:gd name="adj1" fmla="val 22170"/>
              <a:gd name="adj2" fmla="val 25000"/>
              <a:gd name="adj3" fmla="val 33490"/>
              <a:gd name="adj4" fmla="val 45637"/>
            </a:avLst>
          </a:prstGeom>
          <a:solidFill xmlns:a="http://schemas.openxmlformats.org/drawingml/2006/main">
            <a:srgbClr val="CD2027"/>
          </a:solidFill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en-US"/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07A51-76F3-415A-A869-DCBCF5130108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DB85D-F33E-4C39-A0B1-D1A2E4A13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4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5377-D01F-42EC-856F-E93615640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571"/>
            <a:ext cx="9144000" cy="174739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F386F-226A-412A-B2DA-5D7FE213D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1C316-06A5-4131-A0E3-75DB23A9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BAEF-C2BA-49DA-B98A-BD1A062DDDCE}" type="datetime1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49286-6486-4C96-B364-C72B703E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3BF69-CF25-41F0-BCD0-266FE127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mage result for smu logo">
            <a:extLst>
              <a:ext uri="{FF2B5EF4-FFF2-40B4-BE49-F238E27FC236}">
                <a16:creationId xmlns:a16="http://schemas.microsoft.com/office/drawing/2014/main" id="{9A90B946-46C9-4385-BF71-5A1EC4712D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4" y="298004"/>
            <a:ext cx="4521323" cy="146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C4CD-06CA-46F9-91CF-548D7B79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1"/>
            <a:ext cx="8229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D0A04-64C1-49C6-B86F-42E15BC2DDA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4488" indent="-344488">
              <a:buFontTx/>
              <a:buBlip>
                <a:blip r:embed="rId2"/>
              </a:buBlip>
              <a:defRPr/>
            </a:lvl1pPr>
            <a:lvl2pPr marL="914400" indent="-457200">
              <a:buFontTx/>
              <a:buBlip>
                <a:blip r:embed="rId3"/>
              </a:buBlip>
              <a:defRPr/>
            </a:lvl2pPr>
            <a:lvl3pPr marL="1314450" indent="-400050">
              <a:buFontTx/>
              <a:buBlip>
                <a:blip r:embed="rId4"/>
              </a:buBlip>
              <a:defRPr/>
            </a:lvl3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3EEBA-E9E0-4EEA-92A9-1398C162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15FC-452F-4065-9FD5-869E2D4E8F71}" type="datetime1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B797C-A120-434B-A7A7-BA4C4C86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SMU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67A97-1856-47C7-BCB0-4A5AF99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050" name="Picture 2" descr="Image result for smu mustang logo">
            <a:extLst>
              <a:ext uri="{FF2B5EF4-FFF2-40B4-BE49-F238E27FC236}">
                <a16:creationId xmlns:a16="http://schemas.microsoft.com/office/drawing/2014/main" id="{2F55F3ED-34A4-4488-B94F-9952445FC3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82" y="262238"/>
            <a:ext cx="2834025" cy="14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D75025-EB8F-445C-AEC4-DFF31FDA92B7}"/>
              </a:ext>
            </a:extLst>
          </p:cNvPr>
          <p:cNvSpPr/>
          <p:nvPr userDrawn="1"/>
        </p:nvSpPr>
        <p:spPr>
          <a:xfrm>
            <a:off x="0" y="0"/>
            <a:ext cx="720876" cy="6858000"/>
          </a:xfrm>
          <a:prstGeom prst="rect">
            <a:avLst/>
          </a:prstGeom>
          <a:solidFill>
            <a:srgbClr val="3650A9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Image result for smu logo">
            <a:extLst>
              <a:ext uri="{FF2B5EF4-FFF2-40B4-BE49-F238E27FC236}">
                <a16:creationId xmlns:a16="http://schemas.microsoft.com/office/drawing/2014/main" id="{D438CA96-EA09-40A5-B8F4-7B37EA60D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" y="177247"/>
            <a:ext cx="488465" cy="4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54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mu mustang logo">
            <a:extLst>
              <a:ext uri="{FF2B5EF4-FFF2-40B4-BE49-F238E27FC236}">
                <a16:creationId xmlns:a16="http://schemas.microsoft.com/office/drawing/2014/main" id="{D4A6E7B0-EFC5-41DD-A0E5-19E390411B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CD2027"/>
              </a:clrFrom>
              <a:clrTo>
                <a:srgbClr val="CD2027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75" y="1182115"/>
            <a:ext cx="9754250" cy="50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5BC114-D849-4B61-8527-30A94A6B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73807-6E10-4163-9BBD-C97243B75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6CF2F-C84C-4FDA-B6E8-DDBC3DDB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C08-E4DE-46DF-B5DA-4C7FD6004092}" type="datetime1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214BC-2ED4-4EF6-84DC-24CD6512E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SMU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22610-875B-46D7-9DE9-DCBE761F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0B55E-24F0-4ECE-8F2D-8AE3CA9F2093}"/>
              </a:ext>
            </a:extLst>
          </p:cNvPr>
          <p:cNvSpPr/>
          <p:nvPr userDrawn="1"/>
        </p:nvSpPr>
        <p:spPr>
          <a:xfrm>
            <a:off x="0" y="0"/>
            <a:ext cx="720876" cy="6858000"/>
          </a:xfrm>
          <a:prstGeom prst="rect">
            <a:avLst/>
          </a:prstGeom>
          <a:solidFill>
            <a:srgbClr val="3650A9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smu logo">
            <a:extLst>
              <a:ext uri="{FF2B5EF4-FFF2-40B4-BE49-F238E27FC236}">
                <a16:creationId xmlns:a16="http://schemas.microsoft.com/office/drawing/2014/main" id="{234AA345-7CB0-4D74-90B0-BBCF9BBEE4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" y="177247"/>
            <a:ext cx="488465" cy="4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48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3A1C-6F0C-4AB3-9F4B-0C24C8897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5C0A-5C64-484F-93DC-40BA9EA2E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  <a:lvl2pPr marL="914400" indent="-457200"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8C22C-88EE-447D-859F-1F6317294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  <a:lvl2pPr marL="914400" indent="-457200"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86A28-10C3-4A8B-92F7-C257F54C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A85D-ADC5-45AF-95E5-995F6F524628}" type="datetime1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0D056-123A-408D-A47A-44D472E8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SMU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FC3B7-645F-4AA5-8871-0DE0C2CC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smu mustang logo">
            <a:extLst>
              <a:ext uri="{FF2B5EF4-FFF2-40B4-BE49-F238E27FC236}">
                <a16:creationId xmlns:a16="http://schemas.microsoft.com/office/drawing/2014/main" id="{54165CE4-5A21-49D6-93FC-52A6F6AA15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82" y="262238"/>
            <a:ext cx="2834025" cy="14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B87534-8913-403E-9201-00C4ECE1A462}"/>
              </a:ext>
            </a:extLst>
          </p:cNvPr>
          <p:cNvSpPr/>
          <p:nvPr userDrawn="1"/>
        </p:nvSpPr>
        <p:spPr>
          <a:xfrm>
            <a:off x="0" y="0"/>
            <a:ext cx="720876" cy="6858000"/>
          </a:xfrm>
          <a:prstGeom prst="rect">
            <a:avLst/>
          </a:prstGeom>
          <a:solidFill>
            <a:srgbClr val="3650A9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Image result for smu logo">
            <a:extLst>
              <a:ext uri="{FF2B5EF4-FFF2-40B4-BE49-F238E27FC236}">
                <a16:creationId xmlns:a16="http://schemas.microsoft.com/office/drawing/2014/main" id="{B27A6C0A-BC74-485C-AF87-26AD1ADFD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" y="177247"/>
            <a:ext cx="488465" cy="4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16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C085-AF8F-4C4A-BB87-4028E931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9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84E166-AE52-4DFF-8237-EAE19261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5456-BDF6-4994-87E2-48364FD24398}" type="datetime1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FE795-4E6F-462D-9FBF-49016DB7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SMU Data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AF2E7-0355-4908-8790-9EBCCD68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smu mustang logo">
            <a:extLst>
              <a:ext uri="{FF2B5EF4-FFF2-40B4-BE49-F238E27FC236}">
                <a16:creationId xmlns:a16="http://schemas.microsoft.com/office/drawing/2014/main" id="{85DEC453-10C6-4D26-9898-4D384D5450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82" y="262238"/>
            <a:ext cx="2834025" cy="14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80361C-00E9-4038-A903-ADA3B0D0687F}"/>
              </a:ext>
            </a:extLst>
          </p:cNvPr>
          <p:cNvSpPr/>
          <p:nvPr userDrawn="1"/>
        </p:nvSpPr>
        <p:spPr>
          <a:xfrm>
            <a:off x="0" y="0"/>
            <a:ext cx="720876" cy="6858000"/>
          </a:xfrm>
          <a:prstGeom prst="rect">
            <a:avLst/>
          </a:prstGeom>
          <a:solidFill>
            <a:srgbClr val="3650A9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smu logo">
            <a:extLst>
              <a:ext uri="{FF2B5EF4-FFF2-40B4-BE49-F238E27FC236}">
                <a16:creationId xmlns:a16="http://schemas.microsoft.com/office/drawing/2014/main" id="{1D015239-82AA-4986-8341-9108DAF372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" y="177247"/>
            <a:ext cx="488465" cy="4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12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27AB13-FA31-4F2A-B917-B371999E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2F8E-629D-4E67-9C36-BD31DC17B623}" type="datetime1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58EA7-F744-405D-A562-3A3AF0DF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SMU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760C9-2553-4C55-84D3-765691D5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Image result for smu mustang logo">
            <a:extLst>
              <a:ext uri="{FF2B5EF4-FFF2-40B4-BE49-F238E27FC236}">
                <a16:creationId xmlns:a16="http://schemas.microsoft.com/office/drawing/2014/main" id="{F4038A95-2287-4097-9635-BA7E796928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82" y="262238"/>
            <a:ext cx="2834025" cy="14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E461B4-35B6-4420-91C2-38C5EA7AD20B}"/>
              </a:ext>
            </a:extLst>
          </p:cNvPr>
          <p:cNvSpPr/>
          <p:nvPr userDrawn="1"/>
        </p:nvSpPr>
        <p:spPr>
          <a:xfrm>
            <a:off x="0" y="0"/>
            <a:ext cx="720876" cy="6858000"/>
          </a:xfrm>
          <a:prstGeom prst="rect">
            <a:avLst/>
          </a:prstGeom>
          <a:solidFill>
            <a:srgbClr val="3650A9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result for smu logo">
            <a:extLst>
              <a:ext uri="{FF2B5EF4-FFF2-40B4-BE49-F238E27FC236}">
                <a16:creationId xmlns:a16="http://schemas.microsoft.com/office/drawing/2014/main" id="{AA412CDE-563F-4DCD-BFE4-7801866649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" y="177247"/>
            <a:ext cx="488465" cy="4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4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3A80B-A3EE-4BE4-A94E-96AE66E4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40258-17C4-4CF3-880E-81B3F6826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21555-84AB-45FF-B11A-83299EA2C7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D1FD8-6E89-4B45-869B-4EF3B067A9C0}" type="datetime1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FB9E2-99B8-4680-BA71-7FDD5B8ED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0DBED-1292-40B2-836A-AF7CC2F15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F1C5A-4047-4958-9D20-D68A057EA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A48E-C6BF-49A4-AE8E-6C9B4E6A4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DDSAnalytics</a:t>
            </a:r>
            <a:r>
              <a:rPr lang="en-US" dirty="0"/>
              <a:t> Attrition 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0BF87-3AB7-46E5-ABFA-077D95686F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Exploratory Data Analysis</a:t>
            </a:r>
          </a:p>
          <a:p>
            <a:endParaRPr lang="en-US" dirty="0"/>
          </a:p>
          <a:p>
            <a:pPr algn="r"/>
            <a:r>
              <a:rPr lang="en-US" dirty="0" err="1"/>
              <a:t>Yejur</a:t>
            </a:r>
            <a:r>
              <a:rPr lang="en-US" dirty="0"/>
              <a:t>, Jeremy, Jeff, Will</a:t>
            </a:r>
          </a:p>
          <a:p>
            <a:pPr algn="r"/>
            <a:r>
              <a:rPr lang="en-US" dirty="0"/>
              <a:t>December 4,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D8429-D4C7-47CF-8134-3C848DDF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4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778B2-39C6-4B95-A653-BD0467DF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observations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B2121D2-6231-4D4D-9ACF-987CEC7E1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7925714"/>
              </p:ext>
            </p:extLst>
          </p:nvPr>
        </p:nvGraphicFramePr>
        <p:xfrm>
          <a:off x="2124003" y="4510464"/>
          <a:ext cx="9047238" cy="2211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7AEC8C8-58A2-49A6-97EE-F52221E06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651770"/>
              </p:ext>
            </p:extLst>
          </p:nvPr>
        </p:nvGraphicFramePr>
        <p:xfrm>
          <a:off x="921683" y="1756228"/>
          <a:ext cx="5636381" cy="26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AA0F65-F936-4970-A1FC-5B62649A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10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E1A17B-11BA-4E69-AD20-5CB65C98F8BA}"/>
              </a:ext>
            </a:extLst>
          </p:cNvPr>
          <p:cNvCxnSpPr/>
          <p:nvPr/>
        </p:nvCxnSpPr>
        <p:spPr>
          <a:xfrm>
            <a:off x="838200" y="4399108"/>
            <a:ext cx="10957077" cy="6853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AC91B99F-2A41-4E2D-84CC-A739BDC828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892126"/>
              </p:ext>
            </p:extLst>
          </p:nvPr>
        </p:nvGraphicFramePr>
        <p:xfrm>
          <a:off x="6647622" y="1919815"/>
          <a:ext cx="5435700" cy="2275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8440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D795D8-BBD9-4A74-8FB9-27FF42CE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874AB-DF6E-49FD-97FC-82714EDC7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1340A-ECD7-461E-B72F-CF89BED0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9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B8312-8FE5-4B5B-ACC0-EE89759B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statistical analyses and build data infrastructure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156903-BFC5-4DF8-8CB7-04A62BFE5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 w="38100"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Identify statistical significance of the variables</a:t>
            </a:r>
          </a:p>
          <a:p>
            <a:r>
              <a:rPr lang="en-US" dirty="0"/>
              <a:t>Create a financial variable that allows users to fully understand compensation for employees</a:t>
            </a:r>
          </a:p>
          <a:p>
            <a:pPr lvl="1"/>
            <a:r>
              <a:rPr lang="en-US" dirty="0"/>
              <a:t>Determine if pay contributes to attrition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38A9B-8882-4AFD-8FAB-4D38E734F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Build predictive models that identify high-risk employees</a:t>
            </a:r>
          </a:p>
          <a:p>
            <a:r>
              <a:rPr lang="en-US" dirty="0"/>
              <a:t>Create a training program that engages younger employees and test if the program improves retention </a:t>
            </a:r>
          </a:p>
          <a:p>
            <a:r>
              <a:rPr lang="en-US" dirty="0"/>
              <a:t>Build a foundation to support machine learning and prescriptive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E1D73-1F38-4902-A269-BCEC844A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3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120D29-361E-4D2E-989B-0AC3889B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SMU Data Science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71B66-855F-468A-8A70-4C999408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13</a:t>
            </a:fld>
            <a:endParaRPr lang="en-US"/>
          </a:p>
        </p:txBody>
      </p:sp>
      <p:pic>
        <p:nvPicPr>
          <p:cNvPr id="7170" name="Picture 2" descr="https://smu-mds.s3.amazonaws.com/lms/files/users/profile_images/8/f/8f469fc8-1d79-443e-8305-e655c5b44ffb/cropped?updated=2017-07-13+00%3A43%3A58">
            <a:extLst>
              <a:ext uri="{FF2B5EF4-FFF2-40B4-BE49-F238E27FC236}">
                <a16:creationId xmlns:a16="http://schemas.microsoft.com/office/drawing/2014/main" id="{57B4544D-0779-45BE-869E-5D717021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73" y="1909349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Jeffrey Lancon`s Picture">
            <a:extLst>
              <a:ext uri="{FF2B5EF4-FFF2-40B4-BE49-F238E27FC236}">
                <a16:creationId xmlns:a16="http://schemas.microsoft.com/office/drawing/2014/main" id="{77217CEF-2696-471D-950F-C4A407FB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73" y="4102376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mu-mds.s3.amazonaws.com/lms/files/users/profile_images/3/d/3d306014-b309-46fd-9356-39248b8ae5d7/cropped?updated=2017-08-01+05%3A15%3A17">
            <a:extLst>
              <a:ext uri="{FF2B5EF4-FFF2-40B4-BE49-F238E27FC236}">
                <a16:creationId xmlns:a16="http://schemas.microsoft.com/office/drawing/2014/main" id="{04FC055E-51F8-4A4F-9F1D-BD28E2F9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202" y="1909349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smu-mds.s3.amazonaws.com/lms/files/users/profile_images/8/8/889092d1-14df-4b31-94b3-71695fe48014/cropped?updated=2017-09-01+23%3A56%3A19">
            <a:extLst>
              <a:ext uri="{FF2B5EF4-FFF2-40B4-BE49-F238E27FC236}">
                <a16:creationId xmlns:a16="http://schemas.microsoft.com/office/drawing/2014/main" id="{92795B50-85F3-4356-BB0A-1EE74944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202" y="4102376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22119C-A744-4F9A-A389-C57BB302BA23}"/>
              </a:ext>
            </a:extLst>
          </p:cNvPr>
          <p:cNvSpPr/>
          <p:nvPr/>
        </p:nvSpPr>
        <p:spPr>
          <a:xfrm>
            <a:off x="2471203" y="2200559"/>
            <a:ext cx="3537006" cy="710648"/>
          </a:xfrm>
          <a:prstGeom prst="rect">
            <a:avLst/>
          </a:prstGeom>
          <a:solidFill>
            <a:srgbClr val="CD2027"/>
          </a:solidFill>
          <a:ln w="28575">
            <a:solidFill>
              <a:srgbClr val="3650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Jeremy </a:t>
            </a:r>
            <a:r>
              <a:rPr lang="en-US" dirty="0" err="1"/>
              <a:t>Lubich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Engagement Manager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7AA56F-B9DD-4D76-806E-388815F2C16E}"/>
              </a:ext>
            </a:extLst>
          </p:cNvPr>
          <p:cNvSpPr/>
          <p:nvPr/>
        </p:nvSpPr>
        <p:spPr>
          <a:xfrm>
            <a:off x="8269029" y="4387132"/>
            <a:ext cx="3537006" cy="710648"/>
          </a:xfrm>
          <a:prstGeom prst="rect">
            <a:avLst/>
          </a:prstGeom>
          <a:solidFill>
            <a:srgbClr val="CD2027"/>
          </a:solidFill>
          <a:ln w="28575">
            <a:solidFill>
              <a:srgbClr val="3650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Yejur</a:t>
            </a:r>
            <a:r>
              <a:rPr lang="en-US" dirty="0"/>
              <a:t> Kunwar,</a:t>
            </a:r>
          </a:p>
          <a:p>
            <a:pPr algn="ctr"/>
            <a:r>
              <a:rPr lang="en-US" dirty="0"/>
              <a:t>Director of Data Science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4F438E-6CE6-460D-B1EC-F0273BEFDA35}"/>
              </a:ext>
            </a:extLst>
          </p:cNvPr>
          <p:cNvSpPr/>
          <p:nvPr/>
        </p:nvSpPr>
        <p:spPr>
          <a:xfrm>
            <a:off x="8269029" y="2200559"/>
            <a:ext cx="3537006" cy="710648"/>
          </a:xfrm>
          <a:prstGeom prst="rect">
            <a:avLst/>
          </a:prstGeom>
          <a:solidFill>
            <a:srgbClr val="CD2027"/>
          </a:solidFill>
          <a:ln w="28575">
            <a:solidFill>
              <a:srgbClr val="3650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Holt,</a:t>
            </a:r>
          </a:p>
          <a:p>
            <a:pPr algn="ctr"/>
            <a:r>
              <a:rPr lang="en-US" dirty="0"/>
              <a:t>Principal, Business 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D6B4CC-CBAF-4B78-A5F6-54B5D219A7C4}"/>
              </a:ext>
            </a:extLst>
          </p:cNvPr>
          <p:cNvSpPr/>
          <p:nvPr/>
        </p:nvSpPr>
        <p:spPr>
          <a:xfrm>
            <a:off x="2471203" y="4379512"/>
            <a:ext cx="3537006" cy="710648"/>
          </a:xfrm>
          <a:prstGeom prst="rect">
            <a:avLst/>
          </a:prstGeom>
          <a:solidFill>
            <a:srgbClr val="CD2027"/>
          </a:solidFill>
          <a:ln w="28575">
            <a:solidFill>
              <a:srgbClr val="3650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Jeffery </a:t>
            </a:r>
            <a:r>
              <a:rPr lang="en-US" dirty="0" err="1"/>
              <a:t>Lancon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Director of Analytics</a:t>
            </a:r>
          </a:p>
        </p:txBody>
      </p:sp>
    </p:spTree>
    <p:extLst>
      <p:ext uri="{BB962C8B-B14F-4D97-AF65-F5344CB8AC3E}">
        <p14:creationId xmlns:p14="http://schemas.microsoft.com/office/powerpoint/2010/main" val="107057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1E0C-24E9-488C-ACF8-A73F1253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D118-825A-4D9B-B16F-24DB5560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Executive Summary</a:t>
            </a:r>
          </a:p>
          <a:p>
            <a:r>
              <a:rPr lang="en-US" dirty="0"/>
              <a:t> Leading Factors for Attrition</a:t>
            </a:r>
          </a:p>
          <a:p>
            <a:r>
              <a:rPr lang="en-US" dirty="0"/>
              <a:t> Additional Key Trends</a:t>
            </a:r>
          </a:p>
          <a:p>
            <a:r>
              <a:rPr lang="en-US" dirty="0"/>
              <a:t> Next Steps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AE9DB-FE39-483F-BACC-38151C8E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7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BFF6-2CF0-46CA-8384-42C6F2B2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FA21F-F0E1-4667-A0DB-888EC40DA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attrition rate for </a:t>
            </a:r>
            <a:r>
              <a:rPr lang="en-US" dirty="0" err="1"/>
              <a:t>DDSAnalytics</a:t>
            </a:r>
            <a:r>
              <a:rPr lang="en-US" dirty="0"/>
              <a:t> was 16.12% in 2016</a:t>
            </a:r>
          </a:p>
          <a:p>
            <a:pPr lvl="1"/>
            <a:r>
              <a:rPr lang="en-US" dirty="0"/>
              <a:t>Age, Years with Company, Job Role and Job Involvement were leading factors of attrition </a:t>
            </a:r>
          </a:p>
          <a:p>
            <a:r>
              <a:rPr lang="en-US" dirty="0"/>
              <a:t>Prior to approving a project that predicts employee turnover, additional analyses are required</a:t>
            </a:r>
          </a:p>
          <a:p>
            <a:pPr lvl="1"/>
            <a:r>
              <a:rPr lang="en-US" dirty="0"/>
              <a:t>Analyses include: </a:t>
            </a:r>
          </a:p>
          <a:p>
            <a:pPr lvl="2"/>
            <a:r>
              <a:rPr lang="en-US" dirty="0"/>
              <a:t>Determining statistical significance of all variables and subsets within each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29622-9C12-4804-BAD7-5FF3AE96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2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308CE-3FBE-49A4-B016-66696BFE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Leading Factors for Attrition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FA6E6-D1E6-4B70-9E18-A0242A924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B852B-FD90-43F7-9D0F-E5238697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B85E3-4778-4F91-A06A-5CAA186B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Considerations of the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62666-8B59-4BA9-9D15-0139C46B8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statistical analysis must be conducted to determine if variables overlap (collinearity)</a:t>
            </a:r>
          </a:p>
          <a:p>
            <a:pPr lvl="1"/>
            <a:r>
              <a:rPr lang="en-US" dirty="0"/>
              <a:t>For example: Age, Years of Work Experience, Years with Company</a:t>
            </a:r>
          </a:p>
          <a:p>
            <a:pPr lvl="2"/>
            <a:r>
              <a:rPr lang="en-US" dirty="0"/>
              <a:t>This will support predictive models </a:t>
            </a:r>
            <a:r>
              <a:rPr lang="en-US" dirty="0" err="1"/>
              <a:t>DDSAnalytics</a:t>
            </a:r>
            <a:r>
              <a:rPr lang="en-US" dirty="0"/>
              <a:t> is planning to implement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77DCC-E337-49E8-9B63-A750263B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4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F01F-B500-474E-A0EE-93F62967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age increased, attrition rates decreased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CD7022-07CB-492E-9768-B321DCCA7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634547"/>
              </p:ext>
            </p:extLst>
          </p:nvPr>
        </p:nvGraphicFramePr>
        <p:xfrm>
          <a:off x="754156" y="2002735"/>
          <a:ext cx="10683688" cy="411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26549-0728-42DB-8533-24257BF7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4B05D-2B4F-42B2-8E88-5E9F7CC8EB60}"/>
              </a:ext>
            </a:extLst>
          </p:cNvPr>
          <p:cNvSpPr/>
          <p:nvPr/>
        </p:nvSpPr>
        <p:spPr>
          <a:xfrm>
            <a:off x="10165556" y="4683919"/>
            <a:ext cx="471487" cy="271462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9F2F31-3774-427A-9B88-2E29D1414DA4}"/>
              </a:ext>
            </a:extLst>
          </p:cNvPr>
          <p:cNvGrpSpPr/>
          <p:nvPr/>
        </p:nvGrpSpPr>
        <p:grpSpPr>
          <a:xfrm>
            <a:off x="9213057" y="3991326"/>
            <a:ext cx="2271713" cy="573482"/>
            <a:chOff x="8327931" y="1879102"/>
            <a:chExt cx="2271713" cy="573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4C5CCD-FC5A-49C2-9819-F1242DFFE48E}"/>
                </a:ext>
              </a:extLst>
            </p:cNvPr>
            <p:cNvSpPr/>
            <p:nvPr/>
          </p:nvSpPr>
          <p:spPr>
            <a:xfrm>
              <a:off x="8856568" y="1879102"/>
              <a:ext cx="1743076" cy="3571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rgbClr val="3650A9"/>
                  </a:solidFill>
                </a:rPr>
                <a:t>DDSAnalytics</a:t>
              </a:r>
              <a:r>
                <a:rPr lang="en-US" dirty="0">
                  <a:solidFill>
                    <a:srgbClr val="3650A9"/>
                  </a:solidFill>
                </a:rPr>
                <a:t> Attrition Rate (16.12%)</a:t>
              </a: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543BC5CE-1343-4D47-8E05-A65DAE845650}"/>
                </a:ext>
              </a:extLst>
            </p:cNvPr>
            <p:cNvSpPr/>
            <p:nvPr/>
          </p:nvSpPr>
          <p:spPr>
            <a:xfrm rot="5400000" flipV="1">
              <a:off x="8311262" y="1964428"/>
              <a:ext cx="504825" cy="471487"/>
            </a:xfrm>
            <a:prstGeom prst="bentArrow">
              <a:avLst>
                <a:gd name="adj1" fmla="val 22170"/>
                <a:gd name="adj2" fmla="val 25000"/>
                <a:gd name="adj3" fmla="val 33490"/>
                <a:gd name="adj4" fmla="val 45637"/>
              </a:avLst>
            </a:prstGeom>
            <a:solidFill>
              <a:srgbClr val="CD202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47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F01F-B500-474E-A0EE-93F62967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Sales Representatives were twice as likely to leave compared to the benchmark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CD7022-07CB-492E-9768-B321DCCA7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84517"/>
              </p:ext>
            </p:extLst>
          </p:nvPr>
        </p:nvGraphicFramePr>
        <p:xfrm>
          <a:off x="754156" y="2002735"/>
          <a:ext cx="10683688" cy="411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26549-0728-42DB-8533-24257BF7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4B05D-2B4F-42B2-8E88-5E9F7CC8EB60}"/>
              </a:ext>
            </a:extLst>
          </p:cNvPr>
          <p:cNvSpPr/>
          <p:nvPr/>
        </p:nvSpPr>
        <p:spPr>
          <a:xfrm>
            <a:off x="6022181" y="4593432"/>
            <a:ext cx="471487" cy="271462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09D1B9-E8DC-46E3-952A-77B6BC07EE84}"/>
              </a:ext>
            </a:extLst>
          </p:cNvPr>
          <p:cNvSpPr/>
          <p:nvPr/>
        </p:nvSpPr>
        <p:spPr>
          <a:xfrm>
            <a:off x="8279606" y="5198269"/>
            <a:ext cx="471487" cy="271462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76E3E-7B6F-4D69-8296-F62EDB0B7E23}"/>
              </a:ext>
            </a:extLst>
          </p:cNvPr>
          <p:cNvSpPr/>
          <p:nvPr/>
        </p:nvSpPr>
        <p:spPr>
          <a:xfrm>
            <a:off x="9387238" y="5260182"/>
            <a:ext cx="471487" cy="271462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85F5CC-B8B0-4640-846C-09C24C7E9EA4}"/>
              </a:ext>
            </a:extLst>
          </p:cNvPr>
          <p:cNvSpPr/>
          <p:nvPr/>
        </p:nvSpPr>
        <p:spPr>
          <a:xfrm>
            <a:off x="10494870" y="5131599"/>
            <a:ext cx="471487" cy="271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CD2027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4750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F01F-B500-474E-A0EE-93F62967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Increased job involvement reduced the attrition rate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CD7022-07CB-492E-9768-B321DCCA7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531980"/>
              </p:ext>
            </p:extLst>
          </p:nvPr>
        </p:nvGraphicFramePr>
        <p:xfrm>
          <a:off x="754156" y="2002735"/>
          <a:ext cx="10683688" cy="411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26549-0728-42DB-8533-24257BF7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76E3E-7B6F-4D69-8296-F62EDB0B7E23}"/>
              </a:ext>
            </a:extLst>
          </p:cNvPr>
          <p:cNvSpPr/>
          <p:nvPr/>
        </p:nvSpPr>
        <p:spPr>
          <a:xfrm>
            <a:off x="9787639" y="5131599"/>
            <a:ext cx="471487" cy="271462"/>
          </a:xfrm>
          <a:prstGeom prst="rect">
            <a:avLst/>
          </a:prstGeom>
          <a:solidFill>
            <a:srgbClr val="CD2027"/>
          </a:solidFill>
          <a:ln>
            <a:solidFill>
              <a:srgbClr val="CD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85F5CC-B8B0-4640-846C-09C24C7E9EA4}"/>
              </a:ext>
            </a:extLst>
          </p:cNvPr>
          <p:cNvSpPr/>
          <p:nvPr/>
        </p:nvSpPr>
        <p:spPr>
          <a:xfrm>
            <a:off x="10494870" y="5131599"/>
            <a:ext cx="471487" cy="271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CD2027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6174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98F370-D09D-414E-B2FE-7F69CB0D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Additional Key Trends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8D11F-F1D6-4AC7-B086-3AFBCB53C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1E7E1-16C1-41E7-B960-307F82C4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1C5A-4047-4958-9D20-D68A057EAF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39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356</Words>
  <Application>Microsoft Office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DDSAnalytics Attrition Rates</vt:lpstr>
      <vt:lpstr>Agenda</vt:lpstr>
      <vt:lpstr>Executive Summary</vt:lpstr>
      <vt:lpstr>Leading Factors for Attrition</vt:lpstr>
      <vt:lpstr>Key Considerations of the Analysis</vt:lpstr>
      <vt:lpstr>As age increased, attrition rates decreased</vt:lpstr>
      <vt:lpstr>Sales Representatives were twice as likely to leave compared to the benchmark</vt:lpstr>
      <vt:lpstr>Increased job involvement reduced the attrition rate</vt:lpstr>
      <vt:lpstr>Additional Key Trends</vt:lpstr>
      <vt:lpstr>Additional observations</vt:lpstr>
      <vt:lpstr>Next Steps</vt:lpstr>
      <vt:lpstr>Identify statistical analyses and build data infrastructure</vt:lpstr>
      <vt:lpstr>The SMU Data Science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Holt</dc:creator>
  <cp:lastModifiedBy>Will Holt</cp:lastModifiedBy>
  <cp:revision>25</cp:revision>
  <dcterms:created xsi:type="dcterms:W3CDTF">2017-11-30T03:02:37Z</dcterms:created>
  <dcterms:modified xsi:type="dcterms:W3CDTF">2017-12-01T04:38:32Z</dcterms:modified>
</cp:coreProperties>
</file>